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4" r:id="rId4"/>
    <p:sldId id="265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F5A5-0339-4AF1-9445-989DE20D151B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2168-C8F9-4D79-BD5C-064A4B08A5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49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32168-C8F9-4D79-BD5C-064A4B08A58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66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32168-C8F9-4D79-BD5C-064A4B08A58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141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58108" y="314264"/>
            <a:ext cx="116890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2B (problème 1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Chez le fleuriste</a:t>
            </a:r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endParaRPr lang="fr-FR" sz="3200" dirty="0"/>
          </a:p>
          <a:p>
            <a:pPr fontAlgn="base"/>
            <a:r>
              <a:rPr lang="fr-FR" sz="3200" dirty="0"/>
              <a:t>Après ces achats,</a:t>
            </a:r>
          </a:p>
          <a:p>
            <a:pPr fontAlgn="base"/>
            <a:r>
              <a:rPr lang="fr-FR" sz="3200" dirty="0"/>
              <a:t>combien d’argent</a:t>
            </a:r>
          </a:p>
          <a:p>
            <a:pPr fontAlgn="base"/>
            <a:r>
              <a:rPr lang="fr-FR" sz="3200" dirty="0"/>
              <a:t>reste-t-il dans le</a:t>
            </a:r>
          </a:p>
          <a:p>
            <a:pPr fontAlgn="base"/>
            <a:r>
              <a:rPr lang="fr-FR" sz="3200" dirty="0"/>
              <a:t>portemonnaie ?</a:t>
            </a:r>
            <a:endParaRPr lang="fr-FR" sz="3200" i="1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E0DED011-13F5-4196-BB02-AEA352F27C8E}"/>
              </a:ext>
            </a:extLst>
          </p:cNvPr>
          <p:cNvGrpSpPr/>
          <p:nvPr/>
        </p:nvGrpSpPr>
        <p:grpSpPr>
          <a:xfrm>
            <a:off x="4233018" y="1747535"/>
            <a:ext cx="7070350" cy="4568372"/>
            <a:chOff x="0" y="0"/>
            <a:chExt cx="5749345" cy="3801891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D7160AB1-82CD-4A47-AC79-5F78B0A7F1D4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13" t="23967" r="71762" b="22068"/>
            <a:stretch/>
          </p:blipFill>
          <p:spPr bwMode="auto">
            <a:xfrm>
              <a:off x="0" y="738906"/>
              <a:ext cx="2345515" cy="229330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0" name="Image 9" descr="Les Plantes, Pots De Fleurs, Contexte">
              <a:extLst>
                <a:ext uri="{FF2B5EF4-FFF2-40B4-BE49-F238E27FC236}">
                  <a16:creationId xmlns:a16="http://schemas.microsoft.com/office/drawing/2014/main" id="{FFB1C437-5AB1-42A1-BB05-B2A1AB9A9390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46" t="15132" r="63541" b="17317"/>
            <a:stretch/>
          </p:blipFill>
          <p:spPr bwMode="auto">
            <a:xfrm>
              <a:off x="2615720" y="0"/>
              <a:ext cx="713254" cy="125704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7294880B-FAEF-4A5D-A35B-8E7C1E1CDA58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8084" y="1257041"/>
              <a:ext cx="713255" cy="1257041"/>
            </a:xfrm>
            <a:prstGeom prst="rect">
              <a:avLst/>
            </a:prstGeom>
            <a:noFill/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AE4B6439-1A81-4988-8F52-ACC7166CFB12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5720" y="2514082"/>
              <a:ext cx="713254" cy="1257040"/>
            </a:xfrm>
            <a:prstGeom prst="rect">
              <a:avLst/>
            </a:prstGeom>
            <a:noFill/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89A96606-40C6-4971-B083-DEDCD1C2C343}"/>
                </a:ext>
              </a:extLst>
            </p:cNvPr>
            <p:cNvPicPr/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69" r="1802"/>
            <a:stretch/>
          </p:blipFill>
          <p:spPr bwMode="auto">
            <a:xfrm>
              <a:off x="4208815" y="1365544"/>
              <a:ext cx="1540530" cy="1011587"/>
            </a:xfrm>
            <a:prstGeom prst="rect">
              <a:avLst/>
            </a:prstGeom>
            <a:noFill/>
          </p:spPr>
        </p:pic>
        <p:sp>
          <p:nvSpPr>
            <p:cNvPr id="14" name="Flèche : droite 13">
              <a:extLst>
                <a:ext uri="{FF2B5EF4-FFF2-40B4-BE49-F238E27FC236}">
                  <a16:creationId xmlns:a16="http://schemas.microsoft.com/office/drawing/2014/main" id="{01291BF5-7DAC-45D6-A778-AAFED8D1CEAA}"/>
                </a:ext>
              </a:extLst>
            </p:cNvPr>
            <p:cNvSpPr/>
            <p:nvPr/>
          </p:nvSpPr>
          <p:spPr>
            <a:xfrm rot="19132579">
              <a:off x="2298479" y="1433459"/>
              <a:ext cx="634482" cy="2612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sz="3200"/>
            </a:p>
          </p:txBody>
        </p:sp>
        <p:sp>
          <p:nvSpPr>
            <p:cNvPr id="15" name="Flèche : droite 14">
              <a:extLst>
                <a:ext uri="{FF2B5EF4-FFF2-40B4-BE49-F238E27FC236}">
                  <a16:creationId xmlns:a16="http://schemas.microsoft.com/office/drawing/2014/main" id="{D05E1414-755F-4128-9075-12092FFCD8EC}"/>
                </a:ext>
              </a:extLst>
            </p:cNvPr>
            <p:cNvSpPr/>
            <p:nvPr/>
          </p:nvSpPr>
          <p:spPr>
            <a:xfrm rot="2100290">
              <a:off x="2352058" y="2154839"/>
              <a:ext cx="634482" cy="26125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sz="3200"/>
            </a:p>
          </p:txBody>
        </p:sp>
        <p:sp>
          <p:nvSpPr>
            <p:cNvPr id="16" name="Flèche : droite 15">
              <a:extLst>
                <a:ext uri="{FF2B5EF4-FFF2-40B4-BE49-F238E27FC236}">
                  <a16:creationId xmlns:a16="http://schemas.microsoft.com/office/drawing/2014/main" id="{2D8A38A9-ABEF-4890-A90C-A2EE9753E0DE}"/>
                </a:ext>
              </a:extLst>
            </p:cNvPr>
            <p:cNvSpPr/>
            <p:nvPr/>
          </p:nvSpPr>
          <p:spPr>
            <a:xfrm rot="20955842">
              <a:off x="2452457" y="1733404"/>
              <a:ext cx="707417" cy="2967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 sz="3200"/>
            </a:p>
          </p:txBody>
        </p:sp>
        <p:sp>
          <p:nvSpPr>
            <p:cNvPr id="17" name="Organigramme : Bande perforée 16">
              <a:extLst>
                <a:ext uri="{FF2B5EF4-FFF2-40B4-BE49-F238E27FC236}">
                  <a16:creationId xmlns:a16="http://schemas.microsoft.com/office/drawing/2014/main" id="{B1713261-1D63-4285-B181-89607DFC41DC}"/>
                </a:ext>
              </a:extLst>
            </p:cNvPr>
            <p:cNvSpPr/>
            <p:nvPr/>
          </p:nvSpPr>
          <p:spPr>
            <a:xfrm>
              <a:off x="3146550" y="456958"/>
              <a:ext cx="1083737" cy="787594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3200" kern="1200">
                  <a:solidFill>
                    <a:srgbClr val="FFFFFF"/>
                  </a:solidFill>
                  <a:effectLst/>
                  <a:ea typeface="Times New Roman" panose="02020603050405020304" pitchFamily="18" charset="0"/>
                </a:rPr>
                <a:t>17€</a:t>
              </a:r>
              <a:endParaRPr lang="fr-FR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Organigramme : Bande perforée 17">
              <a:extLst>
                <a:ext uri="{FF2B5EF4-FFF2-40B4-BE49-F238E27FC236}">
                  <a16:creationId xmlns:a16="http://schemas.microsoft.com/office/drawing/2014/main" id="{0E8EB992-8338-485D-94C2-365BFF10DA35}"/>
                </a:ext>
              </a:extLst>
            </p:cNvPr>
            <p:cNvSpPr/>
            <p:nvPr/>
          </p:nvSpPr>
          <p:spPr>
            <a:xfrm>
              <a:off x="3453006" y="2155650"/>
              <a:ext cx="1046481" cy="805438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3200" kern="1200">
                  <a:solidFill>
                    <a:srgbClr val="FFFFFF"/>
                  </a:solidFill>
                  <a:effectLst/>
                  <a:ea typeface="Times New Roman" panose="02020603050405020304" pitchFamily="18" charset="0"/>
                </a:rPr>
                <a:t>24€</a:t>
              </a:r>
              <a:endParaRPr lang="fr-FR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Organigramme : Bande perforée 18">
              <a:extLst>
                <a:ext uri="{FF2B5EF4-FFF2-40B4-BE49-F238E27FC236}">
                  <a16:creationId xmlns:a16="http://schemas.microsoft.com/office/drawing/2014/main" id="{173898D9-1A26-4409-B6E6-758F95F1B0D4}"/>
                </a:ext>
              </a:extLst>
            </p:cNvPr>
            <p:cNvSpPr/>
            <p:nvPr/>
          </p:nvSpPr>
          <p:spPr>
            <a:xfrm>
              <a:off x="3243220" y="2961088"/>
              <a:ext cx="1063981" cy="840803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fr-FR" sz="3200" kern="1200">
                  <a:solidFill>
                    <a:srgbClr val="FFFFFF"/>
                  </a:solidFill>
                  <a:effectLst/>
                  <a:ea typeface="Times New Roman" panose="02020603050405020304" pitchFamily="18" charset="0"/>
                </a:rPr>
                <a:t>24€</a:t>
              </a:r>
              <a:endParaRPr lang="fr-FR" sz="3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457200" y="409676"/>
            <a:ext cx="1132736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2B (problème 2 jour 3)</a:t>
            </a:r>
          </a:p>
          <a:p>
            <a:endParaRPr lang="fr-FR" sz="3200" dirty="0"/>
          </a:p>
          <a:p>
            <a:endParaRPr lang="fr-FR" sz="3200" dirty="0"/>
          </a:p>
          <a:p>
            <a:pPr fontAlgn="base"/>
            <a:r>
              <a:rPr lang="fr-FR" sz="3200" b="1" u="sng" dirty="0"/>
              <a:t>Les rangées de salades :</a:t>
            </a:r>
            <a:endParaRPr lang="fr-FR" sz="3200" dirty="0"/>
          </a:p>
          <a:p>
            <a:pPr fontAlgn="base"/>
            <a:r>
              <a:rPr lang="fr-FR" sz="3200" dirty="0"/>
              <a:t>Dans le jardin, il y a 72 salades.</a:t>
            </a:r>
          </a:p>
          <a:p>
            <a:pPr fontAlgn="base"/>
            <a:r>
              <a:rPr lang="fr-FR" sz="3200" dirty="0"/>
              <a:t>Sur chaque rangée, il y a le</a:t>
            </a:r>
          </a:p>
          <a:p>
            <a:pPr fontAlgn="base"/>
            <a:r>
              <a:rPr lang="fr-FR" sz="3200" dirty="0"/>
              <a:t>même nombre de salades.</a:t>
            </a:r>
          </a:p>
          <a:p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Combien a-t-on planté de</a:t>
            </a:r>
          </a:p>
          <a:p>
            <a:r>
              <a:rPr lang="fr-FR" sz="3200" dirty="0"/>
              <a:t>rangées de salades 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61D9EF2-C59C-4FA5-9B17-D718505CAD4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6096000" y="2463256"/>
            <a:ext cx="4824594" cy="374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30194" y="296367"/>
            <a:ext cx="11531607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2B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r>
              <a:rPr lang="fr-FR" sz="3200" b="1" u="sng" dirty="0"/>
              <a:t>Les carrés</a:t>
            </a:r>
            <a:endParaRPr lang="fr-FR" sz="3200" dirty="0"/>
          </a:p>
          <a:p>
            <a:r>
              <a:rPr lang="fr-FR" sz="3200" dirty="0"/>
              <a:t>Relie des points pour former un carré.</a:t>
            </a:r>
          </a:p>
          <a:p>
            <a:r>
              <a:rPr lang="fr-FR" sz="3200" dirty="0"/>
              <a:t>Trouve tous les carrés possibles.</a:t>
            </a:r>
          </a:p>
          <a:p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n°1 :</a:t>
            </a:r>
            <a:r>
              <a:rPr lang="fr-FR" sz="2800" dirty="0"/>
              <a:t> problème atypique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8" name="Image 7" descr="C:\Users\llacroix\AppData\Local\Microsoft\Windows\INetCache\Content.MSO\232BCF72.tmp">
            <a:extLst>
              <a:ext uri="{FF2B5EF4-FFF2-40B4-BE49-F238E27FC236}">
                <a16:creationId xmlns:a16="http://schemas.microsoft.com/office/drawing/2014/main" id="{4EBF27D6-9D37-4873-B4B5-4729930B3A4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5299" b="4899"/>
          <a:stretch>
            <a:fillRect/>
          </a:stretch>
        </p:blipFill>
        <p:spPr bwMode="auto">
          <a:xfrm>
            <a:off x="6997486" y="2445254"/>
            <a:ext cx="4305882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99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30194" y="315028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3 – Niveau 2B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566F53A-18E8-446E-BB03-CCDCEB93F17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0969" t="50000" r="17194" b="34830"/>
          <a:stretch/>
        </p:blipFill>
        <p:spPr>
          <a:xfrm>
            <a:off x="386835" y="1898780"/>
            <a:ext cx="11418324" cy="30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1823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154</Words>
  <Application>Microsoft Office PowerPoint</Application>
  <PresentationFormat>Grand écran</PresentationFormat>
  <Paragraphs>59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27</cp:revision>
  <dcterms:created xsi:type="dcterms:W3CDTF">2024-01-15T15:53:14Z</dcterms:created>
  <dcterms:modified xsi:type="dcterms:W3CDTF">2025-03-02T16:58:02Z</dcterms:modified>
</cp:coreProperties>
</file>